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36d85a58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36d85a58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36d85a58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36d85a58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36d85a58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36d85a58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36d85a58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36d85a58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2c1254a9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2c1254a9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2c1254a9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2c1254a9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36d85a58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36d85a58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2c1254a9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2c1254a9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2c1254a9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2c1254a9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2c1254a9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2c1254a9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36d85a58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36d85a58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2c1254a9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2c1254a9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2c1254a9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2c1254a9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36d85a58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36d85a5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36d85a58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36d85a58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36414" y="-51990"/>
            <a:ext cx="7871175" cy="5247480"/>
          </a:xfrm>
          <a:prstGeom prst="rect">
            <a:avLst/>
          </a:prstGeom>
          <a:noFill/>
          <a:ln>
            <a:noFill/>
          </a:ln>
        </p:spPr>
      </p:pic>
      <p:sp>
        <p:nvSpPr>
          <p:cNvPr id="55" name="Google Shape;55;p13"/>
          <p:cNvSpPr txBox="1"/>
          <p:nvPr>
            <p:ph type="ctrTitle"/>
          </p:nvPr>
        </p:nvSpPr>
        <p:spPr>
          <a:xfrm>
            <a:off x="311700" y="-52000"/>
            <a:ext cx="8520600" cy="19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Impact"/>
                <a:ea typeface="Impact"/>
                <a:cs typeface="Impact"/>
                <a:sym typeface="Impact"/>
              </a:rPr>
              <a:t>Tahsis Emergency </a:t>
            </a:r>
            <a:endParaRPr>
              <a:latin typeface="Impact"/>
              <a:ea typeface="Impact"/>
              <a:cs typeface="Impact"/>
              <a:sym typeface="Impact"/>
            </a:endParaRPr>
          </a:p>
          <a:p>
            <a:pPr indent="0" lvl="0" marL="0" rtl="0" algn="ctr">
              <a:spcBef>
                <a:spcPts val="0"/>
              </a:spcBef>
              <a:spcAft>
                <a:spcPts val="0"/>
              </a:spcAft>
              <a:buNone/>
            </a:pPr>
            <a:r>
              <a:rPr lang="en">
                <a:latin typeface="Impact"/>
                <a:ea typeface="Impact"/>
                <a:cs typeface="Impact"/>
                <a:sym typeface="Impact"/>
              </a:rPr>
              <a:t>Programming </a:t>
            </a:r>
            <a:endParaRPr>
              <a:latin typeface="Impact"/>
              <a:ea typeface="Impact"/>
              <a:cs typeface="Impact"/>
              <a:sym typeface="Impact"/>
            </a:endParaRPr>
          </a:p>
        </p:txBody>
      </p:sp>
      <p:pic>
        <p:nvPicPr>
          <p:cNvPr id="56" name="Google Shape;56;p13"/>
          <p:cNvPicPr preferRelativeResize="0"/>
          <p:nvPr/>
        </p:nvPicPr>
        <p:blipFill>
          <a:blip r:embed="rId4">
            <a:alphaModFix/>
          </a:blip>
          <a:stretch>
            <a:fillRect/>
          </a:stretch>
        </p:blipFill>
        <p:spPr>
          <a:xfrm>
            <a:off x="636425" y="-52000"/>
            <a:ext cx="14287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ISSUING AN EVACUATION ORDER </a:t>
            </a:r>
            <a:endParaRPr sz="2400"/>
          </a:p>
        </p:txBody>
      </p:sp>
      <p:sp>
        <p:nvSpPr>
          <p:cNvPr id="143" name="Google Shape;143;p22"/>
          <p:cNvSpPr txBox="1"/>
          <p:nvPr>
            <p:ph idx="1" type="body"/>
          </p:nvPr>
        </p:nvSpPr>
        <p:spPr>
          <a:xfrm>
            <a:off x="394650" y="572700"/>
            <a:ext cx="8520600" cy="371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solidFill>
                  <a:srgbClr val="000000"/>
                </a:solidFill>
              </a:rPr>
              <a:t>The EOC in consultation with the hazard Incident Commander and available hazard specific subject matter experts makes a determination that an Evacuation Order is required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Notify mayor, council and first responder agencies </a:t>
            </a:r>
            <a:endParaRPr>
              <a:solidFill>
                <a:srgbClr val="000000"/>
              </a:solidFill>
            </a:endParaRPr>
          </a:p>
          <a:p>
            <a:pPr indent="-342900" lvl="0" marL="457200" rtl="0" algn="l">
              <a:spcBef>
                <a:spcPts val="0"/>
              </a:spcBef>
              <a:spcAft>
                <a:spcPts val="0"/>
              </a:spcAft>
              <a:buSzPts val="1800"/>
              <a:buAutoNum type="arabicPeriod"/>
            </a:pPr>
            <a:r>
              <a:rPr lang="en">
                <a:solidFill>
                  <a:srgbClr val="000000"/>
                </a:solidFill>
              </a:rPr>
              <a:t>Based on advice, map the geographic boundaries for the Order </a:t>
            </a:r>
            <a:r>
              <a:rPr lang="en">
                <a:solidFill>
                  <a:schemeClr val="dk1"/>
                </a:solidFill>
              </a:rPr>
              <a:t>and d</a:t>
            </a:r>
            <a:r>
              <a:rPr lang="en">
                <a:solidFill>
                  <a:schemeClr val="dk1"/>
                </a:solidFill>
              </a:rPr>
              <a:t>eclare a State of Local Emergency (SOLE), publish online and notify the public </a:t>
            </a:r>
            <a:r>
              <a:rPr lang="en">
                <a:solidFill>
                  <a:srgbClr val="000000"/>
                </a:solidFill>
              </a:rPr>
              <a:t>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3000"/>
              <a:t>ISSUING AN EVACUATION RESCIND</a:t>
            </a:r>
            <a:endParaRPr sz="3000"/>
          </a:p>
        </p:txBody>
      </p:sp>
      <p:sp>
        <p:nvSpPr>
          <p:cNvPr id="149" name="Google Shape;14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solidFill>
                  <a:srgbClr val="000000"/>
                </a:solidFill>
              </a:rPr>
              <a:t>The EOC in consultation with the hazard Incident Commander and available hazard specific subject matter experts and technical specialists, makes the determination that an Evacuation Rescind is required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chemeClr val="dk1"/>
                </a:solidFill>
              </a:rPr>
              <a:t>Notify mayor, council and first responder agencies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Notify evacuated residents of Rescind</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highlight>
                  <a:srgbClr val="FFFFFF"/>
                </a:highlight>
                <a:latin typeface="Calibri"/>
                <a:ea typeface="Calibri"/>
                <a:cs typeface="Calibri"/>
                <a:sym typeface="Calibri"/>
              </a:rPr>
              <a:t>Emergency Notifications</a:t>
            </a:r>
            <a:endParaRPr sz="3000"/>
          </a:p>
        </p:txBody>
      </p:sp>
      <p:sp>
        <p:nvSpPr>
          <p:cNvPr id="155" name="Google Shape;15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en" sz="2400">
                <a:solidFill>
                  <a:schemeClr val="dk1"/>
                </a:solidFill>
              </a:rPr>
              <a:t>S</a:t>
            </a:r>
            <a:r>
              <a:rPr lang="en" sz="2400">
                <a:solidFill>
                  <a:schemeClr val="dk1"/>
                </a:solidFill>
              </a:rPr>
              <a:t>ocial media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Traditional media</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Door-to-door</a:t>
            </a:r>
            <a:endParaRPr sz="2400">
              <a:solidFill>
                <a:schemeClr val="dk1"/>
              </a:solidFill>
            </a:endParaRPr>
          </a:p>
          <a:p>
            <a:pPr indent="-381000" lvl="0" marL="457200" rtl="0" algn="l">
              <a:spcBef>
                <a:spcPts val="0"/>
              </a:spcBef>
              <a:spcAft>
                <a:spcPts val="0"/>
              </a:spcAft>
              <a:buSzPts val="2400"/>
              <a:buChar char="●"/>
            </a:pPr>
            <a:r>
              <a:rPr lang="en" sz="2400">
                <a:solidFill>
                  <a:schemeClr val="dk1"/>
                </a:solidFill>
              </a:rPr>
              <a:t>Automated notification systems (i.e. </a:t>
            </a:r>
            <a:r>
              <a:rPr lang="en" sz="2400">
                <a:solidFill>
                  <a:srgbClr val="000000"/>
                </a:solidFill>
                <a:highlight>
                  <a:srgbClr val="FFFFFF"/>
                </a:highlight>
              </a:rPr>
              <a:t>Connect Rocket (778-762-3201)</a:t>
            </a:r>
            <a:r>
              <a:rPr lang="en" sz="2400">
                <a:solidFill>
                  <a:srgbClr val="000000"/>
                </a:solidFill>
              </a:rPr>
              <a:t>,</a:t>
            </a:r>
            <a:r>
              <a:rPr lang="en" sz="2400">
                <a:solidFill>
                  <a:schemeClr val="dk1"/>
                </a:solidFill>
              </a:rPr>
              <a:t> Alert Ready)</a:t>
            </a:r>
            <a:endParaRPr sz="2400">
              <a:solidFill>
                <a:schemeClr val="dk1"/>
              </a:solidFill>
            </a:endParaRPr>
          </a:p>
          <a:p>
            <a:pPr indent="-381000" lvl="0" marL="457200" rtl="0" algn="l">
              <a:spcBef>
                <a:spcPts val="0"/>
              </a:spcBef>
              <a:spcAft>
                <a:spcPts val="0"/>
              </a:spcAft>
              <a:buClr>
                <a:srgbClr val="000000"/>
              </a:buClr>
              <a:buSzPts val="2400"/>
              <a:buChar char="●"/>
            </a:pPr>
            <a:r>
              <a:rPr lang="en" sz="2400">
                <a:solidFill>
                  <a:srgbClr val="000000"/>
                </a:solidFill>
              </a:rPr>
              <a:t>First responders</a:t>
            </a:r>
            <a:endParaRPr sz="2400">
              <a:solidFill>
                <a:srgbClr val="000000"/>
              </a:solidFill>
            </a:endParaRPr>
          </a:p>
          <a:p>
            <a:pPr indent="-381000" lvl="0" marL="457200" rtl="0" algn="l">
              <a:spcBef>
                <a:spcPts val="0"/>
              </a:spcBef>
              <a:spcAft>
                <a:spcPts val="0"/>
              </a:spcAft>
              <a:buClr>
                <a:schemeClr val="dk1"/>
              </a:buClr>
              <a:buSzPts val="2400"/>
              <a:buChar char="●"/>
            </a:pPr>
            <a:r>
              <a:rPr lang="en" sz="2400">
                <a:solidFill>
                  <a:schemeClr val="dk1"/>
                </a:solidFill>
              </a:rPr>
              <a:t>Evacuation Siren</a:t>
            </a:r>
            <a:endParaRPr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2932200"/>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highlight>
                  <a:srgbClr val="FFFFFF"/>
                </a:highlight>
                <a:latin typeface="Calibri"/>
                <a:ea typeface="Calibri"/>
                <a:cs typeface="Calibri"/>
                <a:sym typeface="Calibri"/>
              </a:rPr>
              <a:t>Tsunami muster point</a:t>
            </a:r>
            <a:endParaRPr sz="3000"/>
          </a:p>
        </p:txBody>
      </p:sp>
      <p:sp>
        <p:nvSpPr>
          <p:cNvPr id="161" name="Google Shape;161;p25"/>
          <p:cNvSpPr txBox="1"/>
          <p:nvPr>
            <p:ph idx="1" type="body"/>
          </p:nvPr>
        </p:nvSpPr>
        <p:spPr>
          <a:xfrm>
            <a:off x="311700" y="3504900"/>
            <a:ext cx="4112100" cy="163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Impending risk of tsunami</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Emergency containers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Limited food, water and supplies</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162" name="Google Shape;162;p25"/>
          <p:cNvPicPr preferRelativeResize="0"/>
          <p:nvPr/>
        </p:nvPicPr>
        <p:blipFill rotWithShape="1">
          <a:blip r:embed="rId3">
            <a:alphaModFix/>
          </a:blip>
          <a:srcRect b="1576" l="44547" r="4727" t="59502"/>
          <a:stretch/>
        </p:blipFill>
        <p:spPr>
          <a:xfrm>
            <a:off x="4423800" y="0"/>
            <a:ext cx="4720200" cy="4828620"/>
          </a:xfrm>
          <a:prstGeom prst="rect">
            <a:avLst/>
          </a:prstGeom>
          <a:noFill/>
          <a:ln>
            <a:noFill/>
          </a:ln>
        </p:spPr>
      </p:pic>
      <p:pic>
        <p:nvPicPr>
          <p:cNvPr id="163" name="Google Shape;163;p25"/>
          <p:cNvPicPr preferRelativeResize="0"/>
          <p:nvPr/>
        </p:nvPicPr>
        <p:blipFill>
          <a:blip r:embed="rId4">
            <a:alphaModFix/>
          </a:blip>
          <a:stretch>
            <a:fillRect/>
          </a:stretch>
        </p:blipFill>
        <p:spPr>
          <a:xfrm>
            <a:off x="1248550" y="-134850"/>
            <a:ext cx="2238375" cy="3067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53250" y="2571750"/>
            <a:ext cx="4474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Evacuation Routes</a:t>
            </a:r>
            <a:endParaRPr/>
          </a:p>
        </p:txBody>
      </p:sp>
      <p:sp>
        <p:nvSpPr>
          <p:cNvPr id="169" name="Google Shape;169;p26"/>
          <p:cNvSpPr txBox="1"/>
          <p:nvPr>
            <p:ph idx="1" type="body"/>
          </p:nvPr>
        </p:nvSpPr>
        <p:spPr>
          <a:xfrm>
            <a:off x="0" y="3144450"/>
            <a:ext cx="4581000" cy="270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Alternate routes for </a:t>
            </a:r>
            <a:r>
              <a:rPr lang="en">
                <a:solidFill>
                  <a:srgbClr val="000000"/>
                </a:solidFill>
              </a:rPr>
              <a:t>immediate evacuation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Evacuation route for public works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Evacuation route for school</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Evacuation route for fire department</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70" name="Google Shape;170;p26"/>
          <p:cNvPicPr preferRelativeResize="0"/>
          <p:nvPr/>
        </p:nvPicPr>
        <p:blipFill rotWithShape="1">
          <a:blip r:embed="rId3">
            <a:alphaModFix/>
          </a:blip>
          <a:srcRect b="0" l="37079" r="0" t="0"/>
          <a:stretch/>
        </p:blipFill>
        <p:spPr>
          <a:xfrm>
            <a:off x="5324701" y="0"/>
            <a:ext cx="3819300" cy="5143501"/>
          </a:xfrm>
          <a:prstGeom prst="rect">
            <a:avLst/>
          </a:prstGeom>
          <a:noFill/>
          <a:ln>
            <a:noFill/>
          </a:ln>
        </p:spPr>
      </p:pic>
      <p:pic>
        <p:nvPicPr>
          <p:cNvPr id="171" name="Google Shape;171;p26"/>
          <p:cNvPicPr preferRelativeResize="0"/>
          <p:nvPr/>
        </p:nvPicPr>
        <p:blipFill>
          <a:blip r:embed="rId4">
            <a:alphaModFix/>
          </a:blip>
          <a:stretch>
            <a:fillRect/>
          </a:stretch>
        </p:blipFill>
        <p:spPr>
          <a:xfrm>
            <a:off x="1224549" y="0"/>
            <a:ext cx="2131901" cy="2196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445025"/>
            <a:ext cx="3075900" cy="67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Road Closure </a:t>
            </a:r>
            <a:endParaRPr/>
          </a:p>
        </p:txBody>
      </p:sp>
      <p:sp>
        <p:nvSpPr>
          <p:cNvPr id="177" name="Google Shape;177;p27"/>
          <p:cNvSpPr txBox="1"/>
          <p:nvPr>
            <p:ph idx="1" type="body"/>
          </p:nvPr>
        </p:nvSpPr>
        <p:spPr>
          <a:xfrm>
            <a:off x="71400" y="1485425"/>
            <a:ext cx="3597900" cy="320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In the event that Head Bay road is closed for an extened amount of time alternate water routes can be utilized.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Offers ways to supply town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Alternate evacuation route if needed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Bridges will be closed until inspected in the event of an earthquake.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78" name="Google Shape;178;p27"/>
          <p:cNvPicPr preferRelativeResize="0"/>
          <p:nvPr/>
        </p:nvPicPr>
        <p:blipFill>
          <a:blip r:embed="rId3">
            <a:alphaModFix/>
          </a:blip>
          <a:stretch>
            <a:fillRect/>
          </a:stretch>
        </p:blipFill>
        <p:spPr>
          <a:xfrm>
            <a:off x="3837113" y="167275"/>
            <a:ext cx="4995186" cy="497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311713"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Continued i</a:t>
            </a:r>
            <a:r>
              <a:rPr lang="en"/>
              <a:t>mprovements</a:t>
            </a:r>
            <a:r>
              <a:rPr lang="en"/>
              <a:t> to </a:t>
            </a:r>
            <a:r>
              <a:rPr lang="en"/>
              <a:t>evacuation</a:t>
            </a:r>
            <a:r>
              <a:rPr lang="en"/>
              <a:t> planning</a:t>
            </a:r>
            <a:endParaRPr/>
          </a:p>
        </p:txBody>
      </p:sp>
      <p:sp>
        <p:nvSpPr>
          <p:cNvPr id="184" name="Google Shape;184;p28"/>
          <p:cNvSpPr txBox="1"/>
          <p:nvPr>
            <p:ph idx="1" type="body"/>
          </p:nvPr>
        </p:nvSpPr>
        <p:spPr>
          <a:xfrm>
            <a:off x="311725" y="1082750"/>
            <a:ext cx="85206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The Village of Tahsis has been awarded a grant from UBCM to impove our evacuation planning and is </a:t>
            </a:r>
            <a:r>
              <a:rPr lang="en" sz="2400">
                <a:solidFill>
                  <a:srgbClr val="000000"/>
                </a:solidFill>
              </a:rPr>
              <a:t>currently</a:t>
            </a:r>
            <a:r>
              <a:rPr lang="en" sz="2400">
                <a:solidFill>
                  <a:srgbClr val="000000"/>
                </a:solidFill>
              </a:rPr>
              <a:t> working with McElhanney to implement this grant.</a:t>
            </a:r>
            <a:endParaRPr sz="2400">
              <a:solidFill>
                <a:srgbClr val="000000"/>
              </a:solidFill>
            </a:endParaRPr>
          </a:p>
        </p:txBody>
      </p:sp>
      <p:pic>
        <p:nvPicPr>
          <p:cNvPr id="185" name="Google Shape;185;p28"/>
          <p:cNvPicPr preferRelativeResize="0"/>
          <p:nvPr/>
        </p:nvPicPr>
        <p:blipFill>
          <a:blip r:embed="rId3">
            <a:alphaModFix/>
          </a:blip>
          <a:stretch>
            <a:fillRect/>
          </a:stretch>
        </p:blipFill>
        <p:spPr>
          <a:xfrm>
            <a:off x="2176024" y="4153826"/>
            <a:ext cx="4791950" cy="630073"/>
          </a:xfrm>
          <a:prstGeom prst="rect">
            <a:avLst/>
          </a:prstGeom>
          <a:noFill/>
          <a:ln>
            <a:noFill/>
          </a:ln>
        </p:spPr>
      </p:pic>
      <p:pic>
        <p:nvPicPr>
          <p:cNvPr id="186" name="Google Shape;186;p28"/>
          <p:cNvPicPr preferRelativeResize="0"/>
          <p:nvPr/>
        </p:nvPicPr>
        <p:blipFill>
          <a:blip r:embed="rId4">
            <a:alphaModFix/>
          </a:blip>
          <a:stretch>
            <a:fillRect/>
          </a:stretch>
        </p:blipFill>
        <p:spPr>
          <a:xfrm>
            <a:off x="2694988" y="2502050"/>
            <a:ext cx="3754025" cy="1651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207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some of the main concerns?</a:t>
            </a:r>
            <a:endParaRPr/>
          </a:p>
        </p:txBody>
      </p:sp>
      <p:sp>
        <p:nvSpPr>
          <p:cNvPr id="62" name="Google Shape;62;p14"/>
          <p:cNvSpPr txBox="1"/>
          <p:nvPr>
            <p:ph idx="1" type="body"/>
          </p:nvPr>
        </p:nvSpPr>
        <p:spPr>
          <a:xfrm>
            <a:off x="167275" y="572700"/>
            <a:ext cx="97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Fire </a:t>
            </a:r>
            <a:endParaRPr sz="2400">
              <a:solidFill>
                <a:srgbClr val="000000"/>
              </a:solidFill>
            </a:endParaRPr>
          </a:p>
        </p:txBody>
      </p:sp>
      <p:sp>
        <p:nvSpPr>
          <p:cNvPr id="63" name="Google Shape;63;p14"/>
          <p:cNvSpPr txBox="1"/>
          <p:nvPr/>
        </p:nvSpPr>
        <p:spPr>
          <a:xfrm>
            <a:off x="2118775" y="572700"/>
            <a:ext cx="66090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Large scale urban interface fires or </a:t>
            </a:r>
            <a:r>
              <a:rPr lang="en" sz="1800"/>
              <a:t>wildland</a:t>
            </a:r>
            <a:r>
              <a:rPr lang="en" sz="1800"/>
              <a:t> fires that may threaten the safety of the community.</a:t>
            </a:r>
            <a:endParaRPr sz="1800"/>
          </a:p>
        </p:txBody>
      </p:sp>
      <p:sp>
        <p:nvSpPr>
          <p:cNvPr id="64" name="Google Shape;64;p14"/>
          <p:cNvSpPr txBox="1"/>
          <p:nvPr/>
        </p:nvSpPr>
        <p:spPr>
          <a:xfrm>
            <a:off x="167275" y="1145400"/>
            <a:ext cx="15333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Flooding </a:t>
            </a:r>
            <a:endParaRPr sz="2400"/>
          </a:p>
        </p:txBody>
      </p:sp>
      <p:sp>
        <p:nvSpPr>
          <p:cNvPr id="65" name="Google Shape;65;p14"/>
          <p:cNvSpPr txBox="1"/>
          <p:nvPr/>
        </p:nvSpPr>
        <p:spPr>
          <a:xfrm>
            <a:off x="2118775" y="1269600"/>
            <a:ext cx="70251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Heavy </a:t>
            </a:r>
            <a:r>
              <a:rPr lang="en" sz="1800"/>
              <a:t>rainfall or tsunami that can impact lower areas of the community and threaten critical </a:t>
            </a:r>
            <a:r>
              <a:rPr lang="en" sz="1800"/>
              <a:t>infrastructure</a:t>
            </a:r>
            <a:r>
              <a:rPr lang="en" sz="1800"/>
              <a:t>.</a:t>
            </a:r>
            <a:endParaRPr sz="1800"/>
          </a:p>
        </p:txBody>
      </p:sp>
      <p:sp>
        <p:nvSpPr>
          <p:cNvPr id="66" name="Google Shape;66;p14"/>
          <p:cNvSpPr txBox="1"/>
          <p:nvPr/>
        </p:nvSpPr>
        <p:spPr>
          <a:xfrm>
            <a:off x="103525" y="2571750"/>
            <a:ext cx="1951500" cy="8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Earthquake</a:t>
            </a:r>
            <a:endParaRPr sz="2400"/>
          </a:p>
        </p:txBody>
      </p:sp>
      <p:sp>
        <p:nvSpPr>
          <p:cNvPr id="67" name="Google Shape;67;p14"/>
          <p:cNvSpPr txBox="1"/>
          <p:nvPr/>
        </p:nvSpPr>
        <p:spPr>
          <a:xfrm>
            <a:off x="2118775" y="2571750"/>
            <a:ext cx="70251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Seismic</a:t>
            </a:r>
            <a:r>
              <a:rPr lang="en" sz="1800"/>
              <a:t> activity that can threaten </a:t>
            </a:r>
            <a:r>
              <a:rPr lang="en" sz="1800"/>
              <a:t>structural</a:t>
            </a:r>
            <a:r>
              <a:rPr lang="en" sz="1800"/>
              <a:t> integrity of buildings or trigger a tsunami or landslide.</a:t>
            </a:r>
            <a:endParaRPr sz="1800"/>
          </a:p>
        </p:txBody>
      </p:sp>
      <p:sp>
        <p:nvSpPr>
          <p:cNvPr id="68" name="Google Shape;68;p14"/>
          <p:cNvSpPr txBox="1"/>
          <p:nvPr/>
        </p:nvSpPr>
        <p:spPr>
          <a:xfrm>
            <a:off x="110275" y="3268650"/>
            <a:ext cx="1744200" cy="8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Landslide</a:t>
            </a:r>
            <a:endParaRPr sz="2400"/>
          </a:p>
        </p:txBody>
      </p:sp>
      <p:sp>
        <p:nvSpPr>
          <p:cNvPr id="69" name="Google Shape;69;p14"/>
          <p:cNvSpPr txBox="1"/>
          <p:nvPr/>
        </p:nvSpPr>
        <p:spPr>
          <a:xfrm>
            <a:off x="2118775" y="3268650"/>
            <a:ext cx="70251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Hillsides becoming </a:t>
            </a:r>
            <a:r>
              <a:rPr lang="en" sz="1800"/>
              <a:t>dislodged</a:t>
            </a:r>
            <a:r>
              <a:rPr lang="en" sz="1800"/>
              <a:t> and bringing with it boulders, trees or other debris that could come falling down.</a:t>
            </a:r>
            <a:endParaRPr sz="1800"/>
          </a:p>
        </p:txBody>
      </p:sp>
      <p:sp>
        <p:nvSpPr>
          <p:cNvPr id="70" name="Google Shape;70;p14"/>
          <p:cNvSpPr txBox="1"/>
          <p:nvPr/>
        </p:nvSpPr>
        <p:spPr>
          <a:xfrm>
            <a:off x="110275" y="1842300"/>
            <a:ext cx="1647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Storms</a:t>
            </a:r>
            <a:endParaRPr sz="2400"/>
          </a:p>
        </p:txBody>
      </p:sp>
      <p:sp>
        <p:nvSpPr>
          <p:cNvPr id="71" name="Google Shape;71;p14"/>
          <p:cNvSpPr txBox="1"/>
          <p:nvPr/>
        </p:nvSpPr>
        <p:spPr>
          <a:xfrm>
            <a:off x="2118775" y="1920675"/>
            <a:ext cx="69456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Heavy winds and rainfall that can threaten lives, cause damage to </a:t>
            </a:r>
            <a:r>
              <a:rPr lang="en" sz="1800"/>
              <a:t>infrastructure and private property.</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129000" y="0"/>
            <a:ext cx="4463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Fire</a:t>
            </a:r>
            <a:endParaRPr sz="3000"/>
          </a:p>
        </p:txBody>
      </p:sp>
      <p:sp>
        <p:nvSpPr>
          <p:cNvPr id="77" name="Google Shape;77;p15"/>
          <p:cNvSpPr txBox="1"/>
          <p:nvPr>
            <p:ph idx="1" type="body"/>
          </p:nvPr>
        </p:nvSpPr>
        <p:spPr>
          <a:xfrm>
            <a:off x="311700" y="1152475"/>
            <a:ext cx="4260300" cy="124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Wildfires</a:t>
            </a:r>
            <a:r>
              <a:rPr lang="en" sz="2400">
                <a:solidFill>
                  <a:srgbClr val="000000"/>
                </a:solidFill>
              </a:rPr>
              <a:t> can threaten our community in variety of ways.</a:t>
            </a:r>
            <a:endParaRPr sz="2400">
              <a:solidFill>
                <a:srgbClr val="000000"/>
              </a:solidFill>
            </a:endParaRPr>
          </a:p>
        </p:txBody>
      </p:sp>
      <p:sp>
        <p:nvSpPr>
          <p:cNvPr id="78" name="Google Shape;78;p15"/>
          <p:cNvSpPr txBox="1"/>
          <p:nvPr/>
        </p:nvSpPr>
        <p:spPr>
          <a:xfrm>
            <a:off x="311700" y="2167500"/>
            <a:ext cx="4098000" cy="13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Immediate</a:t>
            </a:r>
            <a:r>
              <a:rPr lang="en" sz="2400"/>
              <a:t> threat </a:t>
            </a:r>
            <a:r>
              <a:rPr lang="en" sz="2400"/>
              <a:t>involving</a:t>
            </a:r>
            <a:r>
              <a:rPr lang="en" sz="2400"/>
              <a:t> flames threatening the community.</a:t>
            </a:r>
            <a:endParaRPr sz="2400"/>
          </a:p>
        </p:txBody>
      </p:sp>
      <p:sp>
        <p:nvSpPr>
          <p:cNvPr id="79" name="Google Shape;79;p15"/>
          <p:cNvSpPr txBox="1"/>
          <p:nvPr/>
        </p:nvSpPr>
        <p:spPr>
          <a:xfrm>
            <a:off x="311700" y="3561475"/>
            <a:ext cx="3638100" cy="15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Threat to infrastructure such as power lines, highways or </a:t>
            </a:r>
            <a:r>
              <a:rPr lang="en" sz="2400"/>
              <a:t>telecommunication</a:t>
            </a:r>
            <a:r>
              <a:rPr lang="en" sz="2400"/>
              <a:t>.</a:t>
            </a:r>
            <a:endParaRPr sz="2400"/>
          </a:p>
        </p:txBody>
      </p:sp>
      <p:sp>
        <p:nvSpPr>
          <p:cNvPr id="80" name="Google Shape;80;p15"/>
          <p:cNvSpPr txBox="1"/>
          <p:nvPr/>
        </p:nvSpPr>
        <p:spPr>
          <a:xfrm>
            <a:off x="5264313" y="3122350"/>
            <a:ext cx="3791400" cy="11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Smoke can also have a damging effect on our health.</a:t>
            </a:r>
            <a:endParaRPr sz="2400"/>
          </a:p>
        </p:txBody>
      </p:sp>
      <p:pic>
        <p:nvPicPr>
          <p:cNvPr id="81" name="Google Shape;81;p15"/>
          <p:cNvPicPr preferRelativeResize="0"/>
          <p:nvPr/>
        </p:nvPicPr>
        <p:blipFill>
          <a:blip r:embed="rId3">
            <a:alphaModFix/>
          </a:blip>
          <a:stretch>
            <a:fillRect/>
          </a:stretch>
        </p:blipFill>
        <p:spPr>
          <a:xfrm>
            <a:off x="5176024" y="0"/>
            <a:ext cx="3967978" cy="2975999"/>
          </a:xfrm>
          <a:prstGeom prst="rect">
            <a:avLst/>
          </a:prstGeom>
          <a:noFill/>
          <a:ln>
            <a:noFill/>
          </a:ln>
        </p:spPr>
      </p:pic>
      <p:sp>
        <p:nvSpPr>
          <p:cNvPr id="82" name="Google Shape;82;p15"/>
          <p:cNvSpPr txBox="1"/>
          <p:nvPr/>
        </p:nvSpPr>
        <p:spPr>
          <a:xfrm>
            <a:off x="3949800" y="4258450"/>
            <a:ext cx="4899300" cy="7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highlight>
                  <a:srgbClr val="F1F1F2"/>
                </a:highlight>
              </a:rPr>
              <a:t>Report a wildfire:</a:t>
            </a:r>
            <a:endParaRPr b="1" sz="1800">
              <a:highlight>
                <a:srgbClr val="F1F1F2"/>
              </a:highlight>
            </a:endParaRPr>
          </a:p>
          <a:p>
            <a:pPr indent="0" lvl="0" marL="0" rtl="0" algn="l">
              <a:spcBef>
                <a:spcPts val="0"/>
              </a:spcBef>
              <a:spcAft>
                <a:spcPts val="0"/>
              </a:spcAft>
              <a:buNone/>
            </a:pPr>
            <a:r>
              <a:rPr lang="en" sz="1800">
                <a:highlight>
                  <a:srgbClr val="F1F1F2"/>
                </a:highlight>
              </a:rPr>
              <a:t>1 800 663-5555 or *5555 on a cell</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243300" y="0"/>
            <a:ext cx="426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Flooding</a:t>
            </a:r>
            <a:endParaRPr sz="3000"/>
          </a:p>
        </p:txBody>
      </p:sp>
      <p:sp>
        <p:nvSpPr>
          <p:cNvPr id="88" name="Google Shape;88;p16"/>
          <p:cNvSpPr txBox="1"/>
          <p:nvPr>
            <p:ph idx="1" type="body"/>
          </p:nvPr>
        </p:nvSpPr>
        <p:spPr>
          <a:xfrm>
            <a:off x="174900" y="2571750"/>
            <a:ext cx="42603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The lower area of the community is the most prone area to flood. </a:t>
            </a:r>
            <a:endParaRPr sz="2400">
              <a:solidFill>
                <a:srgbClr val="000000"/>
              </a:solidFill>
            </a:endParaRPr>
          </a:p>
        </p:txBody>
      </p:sp>
      <p:pic>
        <p:nvPicPr>
          <p:cNvPr id="89" name="Google Shape;89;p16"/>
          <p:cNvPicPr preferRelativeResize="0"/>
          <p:nvPr/>
        </p:nvPicPr>
        <p:blipFill>
          <a:blip r:embed="rId3">
            <a:alphaModFix/>
          </a:blip>
          <a:stretch>
            <a:fillRect/>
          </a:stretch>
        </p:blipFill>
        <p:spPr>
          <a:xfrm>
            <a:off x="4572000" y="0"/>
            <a:ext cx="4572000" cy="3078485"/>
          </a:xfrm>
          <a:prstGeom prst="rect">
            <a:avLst/>
          </a:prstGeom>
          <a:noFill/>
          <a:ln>
            <a:noFill/>
          </a:ln>
        </p:spPr>
      </p:pic>
      <p:sp>
        <p:nvSpPr>
          <p:cNvPr id="90" name="Google Shape;90;p16"/>
          <p:cNvSpPr txBox="1"/>
          <p:nvPr/>
        </p:nvSpPr>
        <p:spPr>
          <a:xfrm>
            <a:off x="174900" y="3953100"/>
            <a:ext cx="4260300" cy="11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Flooding can displace residents as well as damage property.</a:t>
            </a:r>
            <a:endParaRPr sz="2400"/>
          </a:p>
        </p:txBody>
      </p:sp>
      <p:sp>
        <p:nvSpPr>
          <p:cNvPr id="91" name="Google Shape;91;p16"/>
          <p:cNvSpPr txBox="1"/>
          <p:nvPr/>
        </p:nvSpPr>
        <p:spPr>
          <a:xfrm>
            <a:off x="4572000" y="3422900"/>
            <a:ext cx="4572000" cy="16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Flooding can also cut off the road in and out of town preventing goods and services entering our community</a:t>
            </a:r>
            <a:endParaRPr sz="2400"/>
          </a:p>
        </p:txBody>
      </p:sp>
      <p:sp>
        <p:nvSpPr>
          <p:cNvPr id="92" name="Google Shape;92;p16"/>
          <p:cNvSpPr txBox="1"/>
          <p:nvPr/>
        </p:nvSpPr>
        <p:spPr>
          <a:xfrm>
            <a:off x="174900" y="963350"/>
            <a:ext cx="4123500" cy="17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The Village of Tahsis has recently completed a flood survey </a:t>
            </a:r>
            <a:r>
              <a:rPr lang="en" sz="2400"/>
              <a:t>analysis of the municipality.</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152400"/>
            <a:ext cx="4092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Storms</a:t>
            </a:r>
            <a:endParaRPr/>
          </a:p>
        </p:txBody>
      </p:sp>
      <p:sp>
        <p:nvSpPr>
          <p:cNvPr id="98" name="Google Shape;98;p17"/>
          <p:cNvSpPr txBox="1"/>
          <p:nvPr>
            <p:ph idx="1" type="body"/>
          </p:nvPr>
        </p:nvSpPr>
        <p:spPr>
          <a:xfrm>
            <a:off x="311700" y="1152475"/>
            <a:ext cx="4260300" cy="2067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Some storms can bring heavy winds that can knock out power for long periods of time.</a:t>
            </a:r>
            <a:endParaRPr sz="2400">
              <a:solidFill>
                <a:srgbClr val="000000"/>
              </a:solidFill>
            </a:endParaRPr>
          </a:p>
        </p:txBody>
      </p:sp>
      <p:sp>
        <p:nvSpPr>
          <p:cNvPr id="99" name="Google Shape;99;p17"/>
          <p:cNvSpPr txBox="1"/>
          <p:nvPr/>
        </p:nvSpPr>
        <p:spPr>
          <a:xfrm>
            <a:off x="335550" y="3220350"/>
            <a:ext cx="4212600" cy="17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Heavy rainfall can cause localised flooding leading to road closures and possibly evacuations.</a:t>
            </a:r>
            <a:endParaRPr sz="2400"/>
          </a:p>
        </p:txBody>
      </p:sp>
      <p:sp>
        <p:nvSpPr>
          <p:cNvPr id="100" name="Google Shape;100;p17"/>
          <p:cNvSpPr txBox="1"/>
          <p:nvPr/>
        </p:nvSpPr>
        <p:spPr>
          <a:xfrm>
            <a:off x="4548150" y="3805025"/>
            <a:ext cx="4212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Storm surges can also effect shoreline properties and bring with it ocean debris.</a:t>
            </a:r>
            <a:endParaRPr sz="2400"/>
          </a:p>
        </p:txBody>
      </p:sp>
      <p:pic>
        <p:nvPicPr>
          <p:cNvPr id="101" name="Google Shape;101;p17"/>
          <p:cNvPicPr preferRelativeResize="0"/>
          <p:nvPr/>
        </p:nvPicPr>
        <p:blipFill>
          <a:blip r:embed="rId3">
            <a:alphaModFix/>
          </a:blip>
          <a:stretch>
            <a:fillRect/>
          </a:stretch>
        </p:blipFill>
        <p:spPr>
          <a:xfrm>
            <a:off x="4548150" y="152400"/>
            <a:ext cx="4443450" cy="3458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0"/>
            <a:ext cx="426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Earthquake</a:t>
            </a:r>
            <a:endParaRPr sz="3000"/>
          </a:p>
        </p:txBody>
      </p:sp>
      <p:sp>
        <p:nvSpPr>
          <p:cNvPr id="107" name="Google Shape;107;p18"/>
          <p:cNvSpPr txBox="1"/>
          <p:nvPr>
            <p:ph idx="1" type="body"/>
          </p:nvPr>
        </p:nvSpPr>
        <p:spPr>
          <a:xfrm>
            <a:off x="311700" y="572700"/>
            <a:ext cx="4260300" cy="250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Tahsis is </a:t>
            </a:r>
            <a:r>
              <a:rPr lang="en" sz="2400">
                <a:solidFill>
                  <a:srgbClr val="000000"/>
                </a:solidFill>
              </a:rPr>
              <a:t>located within the Cascadia Subduction Zone which has the potential of causing a powerful earthquake.  </a:t>
            </a:r>
            <a:r>
              <a:rPr lang="en" sz="2400">
                <a:solidFill>
                  <a:srgbClr val="000000"/>
                </a:solidFill>
              </a:rPr>
              <a:t> </a:t>
            </a:r>
            <a:endParaRPr sz="2400">
              <a:solidFill>
                <a:srgbClr val="000000"/>
              </a:solidFill>
            </a:endParaRPr>
          </a:p>
        </p:txBody>
      </p:sp>
      <p:pic>
        <p:nvPicPr>
          <p:cNvPr id="108" name="Google Shape;108;p18"/>
          <p:cNvPicPr preferRelativeResize="0"/>
          <p:nvPr/>
        </p:nvPicPr>
        <p:blipFill>
          <a:blip r:embed="rId3">
            <a:alphaModFix/>
          </a:blip>
          <a:stretch>
            <a:fillRect/>
          </a:stretch>
        </p:blipFill>
        <p:spPr>
          <a:xfrm>
            <a:off x="4572003" y="0"/>
            <a:ext cx="4572000" cy="2770166"/>
          </a:xfrm>
          <a:prstGeom prst="rect">
            <a:avLst/>
          </a:prstGeom>
          <a:noFill/>
          <a:ln>
            <a:noFill/>
          </a:ln>
        </p:spPr>
      </p:pic>
      <p:sp>
        <p:nvSpPr>
          <p:cNvPr id="109" name="Google Shape;109;p18"/>
          <p:cNvSpPr txBox="1"/>
          <p:nvPr/>
        </p:nvSpPr>
        <p:spPr>
          <a:xfrm>
            <a:off x="334525" y="3060475"/>
            <a:ext cx="4260300" cy="20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Earthquakes have the potential to trigger tsunamis. It is important to go to higher ground after feeling a major earthquake.</a:t>
            </a:r>
            <a:endParaRPr sz="2400"/>
          </a:p>
        </p:txBody>
      </p:sp>
      <p:sp>
        <p:nvSpPr>
          <p:cNvPr id="110" name="Google Shape;110;p18"/>
          <p:cNvSpPr txBox="1"/>
          <p:nvPr/>
        </p:nvSpPr>
        <p:spPr>
          <a:xfrm>
            <a:off x="4594825" y="3325325"/>
            <a:ext cx="4548900" cy="18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Tsunamis can be triggered by earthquakes that happen far away and can offer some </a:t>
            </a:r>
            <a:r>
              <a:rPr lang="en" sz="2400"/>
              <a:t>warning</a:t>
            </a:r>
            <a:r>
              <a:rPr lang="en" sz="2400"/>
              <a:t> of </a:t>
            </a:r>
            <a:r>
              <a:rPr lang="en" sz="2400"/>
              <a:t>potential</a:t>
            </a:r>
            <a:r>
              <a:rPr lang="en" sz="2400"/>
              <a:t> landfall.</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473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Landslide</a:t>
            </a:r>
            <a:endParaRPr sz="3000"/>
          </a:p>
        </p:txBody>
      </p:sp>
      <p:sp>
        <p:nvSpPr>
          <p:cNvPr id="116" name="Google Shape;116;p19"/>
          <p:cNvSpPr txBox="1"/>
          <p:nvPr>
            <p:ph idx="1" type="body"/>
          </p:nvPr>
        </p:nvSpPr>
        <p:spPr>
          <a:xfrm>
            <a:off x="311700" y="1152475"/>
            <a:ext cx="5082600" cy="100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rPr>
              <a:t>The </a:t>
            </a:r>
            <a:r>
              <a:rPr lang="en" sz="2400">
                <a:solidFill>
                  <a:srgbClr val="000000"/>
                </a:solidFill>
              </a:rPr>
              <a:t>hilly</a:t>
            </a:r>
            <a:r>
              <a:rPr lang="en" sz="2400">
                <a:solidFill>
                  <a:srgbClr val="000000"/>
                </a:solidFill>
              </a:rPr>
              <a:t> </a:t>
            </a:r>
            <a:r>
              <a:rPr lang="en" sz="2400">
                <a:solidFill>
                  <a:srgbClr val="000000"/>
                </a:solidFill>
              </a:rPr>
              <a:t>terrain</a:t>
            </a:r>
            <a:r>
              <a:rPr lang="en" sz="2400">
                <a:solidFill>
                  <a:srgbClr val="000000"/>
                </a:solidFill>
              </a:rPr>
              <a:t> around Tahsis can be a problem for landslides.</a:t>
            </a:r>
            <a:endParaRPr sz="2400">
              <a:solidFill>
                <a:srgbClr val="000000"/>
              </a:solidFill>
            </a:endParaRPr>
          </a:p>
        </p:txBody>
      </p:sp>
      <p:pic>
        <p:nvPicPr>
          <p:cNvPr id="117" name="Google Shape;117;p19"/>
          <p:cNvPicPr preferRelativeResize="0"/>
          <p:nvPr/>
        </p:nvPicPr>
        <p:blipFill>
          <a:blip r:embed="rId3">
            <a:alphaModFix/>
          </a:blip>
          <a:stretch>
            <a:fillRect/>
          </a:stretch>
        </p:blipFill>
        <p:spPr>
          <a:xfrm>
            <a:off x="5732758" y="0"/>
            <a:ext cx="3411231" cy="5143496"/>
          </a:xfrm>
          <a:prstGeom prst="rect">
            <a:avLst/>
          </a:prstGeom>
          <a:noFill/>
          <a:ln>
            <a:noFill/>
          </a:ln>
        </p:spPr>
      </p:pic>
      <p:sp>
        <p:nvSpPr>
          <p:cNvPr id="118" name="Google Shape;118;p19"/>
          <p:cNvSpPr txBox="1"/>
          <p:nvPr/>
        </p:nvSpPr>
        <p:spPr>
          <a:xfrm>
            <a:off x="311700" y="2153600"/>
            <a:ext cx="4990200" cy="16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Heavy rainfall, seismic activity and soil </a:t>
            </a:r>
            <a:r>
              <a:rPr lang="en" sz="2400"/>
              <a:t>degradation</a:t>
            </a:r>
            <a:r>
              <a:rPr lang="en" sz="2400"/>
              <a:t> has led to </a:t>
            </a:r>
            <a:r>
              <a:rPr lang="en" sz="2400"/>
              <a:t>landslides</a:t>
            </a:r>
            <a:r>
              <a:rPr lang="en" sz="2400"/>
              <a:t> in the past and still pose a threat.</a:t>
            </a:r>
            <a:endParaRPr sz="2400"/>
          </a:p>
        </p:txBody>
      </p:sp>
      <p:sp>
        <p:nvSpPr>
          <p:cNvPr id="119" name="Google Shape;119;p19"/>
          <p:cNvSpPr txBox="1"/>
          <p:nvPr/>
        </p:nvSpPr>
        <p:spPr>
          <a:xfrm>
            <a:off x="311700" y="3805400"/>
            <a:ext cx="4730400" cy="10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Landslides can also cut off roads and take out infrastructure.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FFFF"/>
                </a:highlight>
                <a:latin typeface="Calibri"/>
                <a:ea typeface="Calibri"/>
                <a:cs typeface="Calibri"/>
                <a:sym typeface="Calibri"/>
              </a:rPr>
              <a:t>How does a local authority declare a state of local emergency?</a:t>
            </a:r>
            <a:endParaRPr sz="2400"/>
          </a:p>
        </p:txBody>
      </p:sp>
      <p:sp>
        <p:nvSpPr>
          <p:cNvPr id="125" name="Google Shape;125;p20"/>
          <p:cNvSpPr txBox="1"/>
          <p:nvPr>
            <p:ph idx="1" type="body"/>
          </p:nvPr>
        </p:nvSpPr>
        <p:spPr>
          <a:xfrm>
            <a:off x="311700" y="1152475"/>
            <a:ext cx="6407700" cy="928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rPr>
              <a:t>A declaration of a state of local emergency must be made either by a bylaw or resolution if made by a local authority, or by order if made by the head of a local authority. </a:t>
            </a:r>
            <a:endParaRPr sz="1400">
              <a:solidFill>
                <a:srgbClr val="000000"/>
              </a:solidFill>
            </a:endParaRPr>
          </a:p>
        </p:txBody>
      </p:sp>
      <p:sp>
        <p:nvSpPr>
          <p:cNvPr id="126" name="Google Shape;126;p20"/>
          <p:cNvSpPr txBox="1"/>
          <p:nvPr/>
        </p:nvSpPr>
        <p:spPr>
          <a:xfrm>
            <a:off x="311700" y="2107500"/>
            <a:ext cx="6407700" cy="9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Bylaw or Resolution</a:t>
            </a:r>
            <a:r>
              <a:rPr lang="en"/>
              <a:t> Assuming time permits, the municipal council or the regional board could meet to establish a bylaw or resolution that authorizes a declaration of a state of local emergency. </a:t>
            </a:r>
            <a:endParaRPr/>
          </a:p>
        </p:txBody>
      </p:sp>
      <p:sp>
        <p:nvSpPr>
          <p:cNvPr id="127" name="Google Shape;127;p20"/>
          <p:cNvSpPr txBox="1"/>
          <p:nvPr/>
        </p:nvSpPr>
        <p:spPr>
          <a:xfrm>
            <a:off x="311700" y="3036000"/>
            <a:ext cx="6407700" cy="12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Order</a:t>
            </a:r>
            <a:r>
              <a:rPr lang="en"/>
              <a:t> An order can only be issued by the head of a local authority. In the case of a municipality, the head is the mayor (or designate). The head of the local authority must use best efforts to obtain consent of the other members of the local authority and must, as soon as possible, convene a meeting of the local authority to assist in directing response activities.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highlight>
                  <a:srgbClr val="FFFFFF"/>
                </a:highlight>
                <a:latin typeface="Calibri"/>
                <a:ea typeface="Calibri"/>
                <a:cs typeface="Calibri"/>
                <a:sym typeface="Calibri"/>
              </a:rPr>
              <a:t>Establishing the EOC</a:t>
            </a:r>
            <a:endParaRPr sz="3000"/>
          </a:p>
        </p:txBody>
      </p:sp>
      <p:sp>
        <p:nvSpPr>
          <p:cNvPr id="133" name="Google Shape;133;p21"/>
          <p:cNvSpPr txBox="1"/>
          <p:nvPr>
            <p:ph idx="1" type="body"/>
          </p:nvPr>
        </p:nvSpPr>
        <p:spPr>
          <a:xfrm>
            <a:off x="311700" y="1742250"/>
            <a:ext cx="4720500" cy="150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highlight>
                  <a:srgbClr val="FFFFFF"/>
                </a:highlight>
              </a:rPr>
              <a:t>The EOC is a physical facility designated for the gathering, analysis and dissemination of disaster information. It is also the facility in which decisions and policies governing the emergency response are planned and implemented.</a:t>
            </a:r>
            <a:endParaRPr sz="1400">
              <a:solidFill>
                <a:srgbClr val="000000"/>
              </a:solidFill>
            </a:endParaRPr>
          </a:p>
        </p:txBody>
      </p:sp>
      <p:sp>
        <p:nvSpPr>
          <p:cNvPr id="134" name="Google Shape;134;p21"/>
          <p:cNvSpPr txBox="1"/>
          <p:nvPr/>
        </p:nvSpPr>
        <p:spPr>
          <a:xfrm>
            <a:off x="311575" y="3246450"/>
            <a:ext cx="4720500" cy="11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Emergency Operations Centres (EOC) are normally activated at the request of the Incident Commander or senior municipal officials to provide overall jurisdictional direction and control, coordination and resource support. </a:t>
            </a:r>
            <a:endParaRPr/>
          </a:p>
        </p:txBody>
      </p:sp>
      <p:pic>
        <p:nvPicPr>
          <p:cNvPr id="135" name="Google Shape;135;p21"/>
          <p:cNvPicPr preferRelativeResize="0"/>
          <p:nvPr/>
        </p:nvPicPr>
        <p:blipFill>
          <a:blip r:embed="rId3">
            <a:alphaModFix/>
          </a:blip>
          <a:stretch>
            <a:fillRect/>
          </a:stretch>
        </p:blipFill>
        <p:spPr>
          <a:xfrm>
            <a:off x="4901501" y="0"/>
            <a:ext cx="3930801" cy="2823150"/>
          </a:xfrm>
          <a:prstGeom prst="rect">
            <a:avLst/>
          </a:prstGeom>
          <a:noFill/>
          <a:ln>
            <a:noFill/>
          </a:ln>
        </p:spPr>
      </p:pic>
      <p:sp>
        <p:nvSpPr>
          <p:cNvPr id="136" name="Google Shape;136;p21"/>
          <p:cNvSpPr txBox="1"/>
          <p:nvPr/>
        </p:nvSpPr>
        <p:spPr>
          <a:xfrm>
            <a:off x="311575" y="947850"/>
            <a:ext cx="4720500" cy="7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 the event of an emergency an </a:t>
            </a:r>
            <a:r>
              <a:rPr b="1" lang="en">
                <a:solidFill>
                  <a:schemeClr val="dk1"/>
                </a:solidFill>
                <a:highlight>
                  <a:srgbClr val="FFFFFF"/>
                </a:highlight>
              </a:rPr>
              <a:t>Emergency Operations Centre</a:t>
            </a:r>
            <a:r>
              <a:rPr lang="en">
                <a:solidFill>
                  <a:schemeClr val="dk1"/>
                </a:solidFill>
                <a:highlight>
                  <a:srgbClr val="FFFFFF"/>
                </a:highlight>
              </a:rPr>
              <a:t> (</a:t>
            </a:r>
            <a:r>
              <a:rPr b="1" lang="en">
                <a:solidFill>
                  <a:schemeClr val="dk1"/>
                </a:solidFill>
                <a:highlight>
                  <a:srgbClr val="FFFFFF"/>
                </a:highlight>
              </a:rPr>
              <a:t>EOC</a:t>
            </a:r>
            <a:r>
              <a:rPr lang="en">
                <a:solidFill>
                  <a:schemeClr val="dk1"/>
                </a:solidFill>
                <a:highlight>
                  <a:srgbClr val="FFFFFF"/>
                </a:highlight>
              </a:rPr>
              <a:t>) will be activated at the Village office. </a:t>
            </a:r>
            <a:endParaRPr/>
          </a:p>
        </p:txBody>
      </p:sp>
      <p:sp>
        <p:nvSpPr>
          <p:cNvPr id="137" name="Google Shape;137;p21"/>
          <p:cNvSpPr txBox="1"/>
          <p:nvPr/>
        </p:nvSpPr>
        <p:spPr>
          <a:xfrm>
            <a:off x="4901500" y="3217500"/>
            <a:ext cx="4242600" cy="11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FFFFFF"/>
                </a:highlight>
              </a:rPr>
              <a:t>The village office also has a back up generator and communication room with HAM radio to stay connected in the event of power or communication loss.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